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328" r:id="rId4"/>
    <p:sldId id="330" r:id="rId5"/>
    <p:sldId id="264" r:id="rId6"/>
    <p:sldId id="352" r:id="rId7"/>
    <p:sldId id="332" r:id="rId8"/>
    <p:sldId id="353" r:id="rId9"/>
    <p:sldId id="354" r:id="rId10"/>
    <p:sldId id="355" r:id="rId11"/>
    <p:sldId id="356" r:id="rId12"/>
    <p:sldId id="357" r:id="rId13"/>
    <p:sldId id="358" r:id="rId14"/>
    <p:sldId id="359" r:id="rId15"/>
    <p:sldId id="360" r:id="rId16"/>
    <p:sldId id="362" r:id="rId17"/>
    <p:sldId id="361" r:id="rId18"/>
    <p:sldId id="331" r:id="rId19"/>
    <p:sldId id="310" r:id="rId20"/>
    <p:sldId id="349" r:id="rId21"/>
    <p:sldId id="350" r:id="rId22"/>
    <p:sldId id="292" r:id="rId23"/>
  </p:sldIdLst>
  <p:sldSz cx="9144000" cy="5143500" type="screen16x9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389586E-9AE2-4E89-BEBE-488BC1574881}">
          <p14:sldIdLst>
            <p14:sldId id="256"/>
            <p14:sldId id="258"/>
            <p14:sldId id="328"/>
            <p14:sldId id="330"/>
            <p14:sldId id="264"/>
            <p14:sldId id="352"/>
            <p14:sldId id="33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2"/>
            <p14:sldId id="361"/>
            <p14:sldId id="331"/>
            <p14:sldId id="310"/>
            <p14:sldId id="349"/>
            <p14:sldId id="350"/>
          </p14:sldIdLst>
        </p14:section>
        <p14:section name="APPENDIX" id="{19907E42-BDD1-4BFF-A82E-69C24E010B9F}">
          <p14:sldIdLst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A102"/>
    <a:srgbClr val="EF8717"/>
    <a:srgbClr val="000000"/>
    <a:srgbClr val="FFFFFF"/>
    <a:srgbClr val="BD9D51"/>
    <a:srgbClr val="73DAB2"/>
    <a:srgbClr val="ACB387"/>
    <a:srgbClr val="D8D06C"/>
    <a:srgbClr val="20ECC5"/>
    <a:srgbClr val="9E22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ile scuro 1 - Colore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ile scuro 1 - Colore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Stile scuro 2 - Colore 3/Color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03447BB-5D67-496B-8E87-E561075AD55C}" styleName="Stile scuro 1 - Colore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9343" autoAdjust="0"/>
  </p:normalViewPr>
  <p:slideViewPr>
    <p:cSldViewPr snapToGrid="0" snapToObjects="1">
      <p:cViewPr varScale="1">
        <p:scale>
          <a:sx n="116" d="100"/>
          <a:sy n="116" d="100"/>
        </p:scale>
        <p:origin x="518" y="7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5" d="100"/>
        <a:sy n="65" d="100"/>
      </p:scale>
      <p:origin x="0" y="-16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D4E21-AA1D-BE49-8829-DEA10D5CF4C8}" type="datetimeFigureOut">
              <a:rPr lang="it-IT" smtClean="0"/>
              <a:t>20/02/2018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8DF2B-E534-A049-A267-F065CD45830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48907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6D68F-7DBE-1C48-BC1F-E6A07B52C7E0}" type="datetimeFigureOut">
              <a:rPr lang="it-IT" smtClean="0"/>
              <a:t>20/02/2018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7627C-DB68-9A4D-8B30-F0E92B6BDF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0326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627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3852" y="799311"/>
            <a:ext cx="7585611" cy="2412171"/>
          </a:xfrm>
        </p:spPr>
        <p:txBody>
          <a:bodyPr anchor="b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it-IT" sz="6000" i="0" u="none" kern="1200" cap="all" spc="-100" dirty="0" smtClean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smtClean="0"/>
              <a:t>INSERT YOUR</a:t>
            </a:r>
            <a:br>
              <a:rPr lang="it-IT" dirty="0" smtClean="0"/>
            </a:br>
            <a:r>
              <a:rPr lang="it-IT" dirty="0" smtClean="0"/>
              <a:t>TITLE HERE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3375892"/>
            <a:ext cx="7585612" cy="328820"/>
          </a:xfrm>
        </p:spPr>
        <p:txBody>
          <a:bodyPr lIns="0" bIns="0" anchor="t">
            <a:noAutofit/>
          </a:bodyPr>
          <a:lstStyle>
            <a:lvl1pPr marL="0" indent="0" algn="l">
              <a:buNone/>
              <a:defRPr sz="1800" b="0" cap="none">
                <a:solidFill>
                  <a:srgbClr val="FFFFFF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625" y="4724534"/>
            <a:ext cx="888029" cy="27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2" y="1437651"/>
            <a:ext cx="381526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06754" y="1437651"/>
            <a:ext cx="3835261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0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on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6"/>
          <p:cNvSpPr/>
          <p:nvPr userDrawn="1"/>
        </p:nvSpPr>
        <p:spPr>
          <a:xfrm>
            <a:off x="0" y="0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0" y="1250541"/>
            <a:ext cx="9144000" cy="2629091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it-IT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sp>
        <p:nvSpPr>
          <p:cNvPr id="10" name="Rettangolo 7"/>
          <p:cNvSpPr/>
          <p:nvPr userDrawn="1"/>
        </p:nvSpPr>
        <p:spPr>
          <a:xfrm>
            <a:off x="0" y="3879632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7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021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Image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4025590" y="1417013"/>
            <a:ext cx="5118410" cy="303688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it-IT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328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Gradient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2" name="Immagine 1"/>
          <p:cNvPicPr>
            <a:picLocks noChangeAspect="1"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396" y="1496815"/>
            <a:ext cx="5114602" cy="2876964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4352740" y="2858737"/>
            <a:ext cx="4616786" cy="619319"/>
          </a:xfrm>
        </p:spPr>
        <p:txBody>
          <a:bodyPr anchor="t"/>
          <a:lstStyle>
            <a:lvl1pPr>
              <a:defRPr sz="4000" cap="all" spc="-100">
                <a:solidFill>
                  <a:srgbClr val="FFFFFF"/>
                </a:solidFill>
                <a:latin typeface="Arial Black"/>
                <a:cs typeface="Arial Black"/>
              </a:defRPr>
            </a:lvl1pPr>
            <a:lvl2pPr>
              <a:defRPr sz="4000">
                <a:latin typeface="Arial Black"/>
                <a:cs typeface="Arial Black"/>
              </a:defRPr>
            </a:lvl2pPr>
            <a:lvl3pPr>
              <a:defRPr sz="4000">
                <a:latin typeface="Arial Black"/>
                <a:cs typeface="Arial Black"/>
              </a:defRPr>
            </a:lvl3pPr>
            <a:lvl4pPr>
              <a:defRPr sz="4000">
                <a:latin typeface="Arial Black"/>
                <a:cs typeface="Arial Black"/>
              </a:defRPr>
            </a:lvl4pPr>
            <a:lvl5pPr>
              <a:defRPr sz="4000">
                <a:latin typeface="Arial Black"/>
                <a:cs typeface="Arial Black"/>
              </a:defRPr>
            </a:lvl5pPr>
            <a:lvl6pPr>
              <a:defRPr sz="4000">
                <a:latin typeface="Arial Black"/>
                <a:cs typeface="Arial Black"/>
              </a:defRPr>
            </a:lvl6pPr>
            <a:lvl7pPr>
              <a:defRPr sz="4000">
                <a:latin typeface="Arial Black"/>
                <a:cs typeface="Arial Black"/>
              </a:defRPr>
            </a:lvl7pPr>
            <a:lvl8pPr>
              <a:defRPr sz="4000">
                <a:latin typeface="Arial Black"/>
                <a:cs typeface="Arial Black"/>
              </a:defRPr>
            </a:lvl8pPr>
            <a:lvl9pPr>
              <a:defRPr sz="4000">
                <a:latin typeface="Arial Black"/>
                <a:cs typeface="Arial Black"/>
              </a:defRPr>
            </a:lvl9pPr>
          </a:lstStyle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4352740" y="1903019"/>
            <a:ext cx="4616786" cy="320156"/>
          </a:xfr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  <a:lvl2pPr marL="0" indent="0">
              <a:buFont typeface="+mj-lt"/>
              <a:buNone/>
              <a:defRPr sz="1400">
                <a:solidFill>
                  <a:schemeClr val="tx1"/>
                </a:solidFill>
              </a:defRPr>
            </a:lvl2pPr>
            <a:lvl3pPr marL="0" indent="0">
              <a:buFont typeface="+mj-lt"/>
              <a:buNone/>
              <a:defRPr sz="1400">
                <a:solidFill>
                  <a:schemeClr val="tx1"/>
                </a:solidFill>
              </a:defRPr>
            </a:lvl3pPr>
            <a:lvl4pPr marL="0" indent="0">
              <a:buFont typeface="+mj-lt"/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Font typeface="+mj-lt"/>
              <a:buNone/>
              <a:defRPr sz="1400">
                <a:solidFill>
                  <a:schemeClr val="tx1"/>
                </a:solidFill>
              </a:defRPr>
            </a:lvl5pPr>
            <a:lvl6pPr marL="0" indent="0">
              <a:buFont typeface="+mj-lt"/>
              <a:buNone/>
              <a:defRPr sz="1400">
                <a:solidFill>
                  <a:schemeClr val="tx1"/>
                </a:solidFill>
              </a:defRPr>
            </a:lvl6pPr>
            <a:lvl7pPr marL="0" indent="0">
              <a:buFont typeface="+mj-lt"/>
              <a:buNone/>
              <a:defRPr sz="1400">
                <a:solidFill>
                  <a:schemeClr val="tx1"/>
                </a:solidFill>
              </a:defRPr>
            </a:lvl7pPr>
            <a:lvl8pPr marL="0" indent="0">
              <a:buFont typeface="+mj-lt"/>
              <a:buNone/>
              <a:defRPr sz="1400">
                <a:solidFill>
                  <a:schemeClr val="tx1"/>
                </a:solidFill>
              </a:defRPr>
            </a:lvl8pPr>
            <a:lvl9pPr marL="0" indent="0">
              <a:buFont typeface="+mj-lt"/>
              <a:buNone/>
              <a:defRPr sz="1400">
                <a:solidFill>
                  <a:schemeClr val="tx1"/>
                </a:solidFill>
              </a:defRPr>
            </a:lvl9pPr>
          </a:lstStyle>
          <a:p>
            <a:pPr lvl="0"/>
            <a:r>
              <a:rPr lang="it-IT" dirty="0" smtClean="0"/>
              <a:t>Basic text</a:t>
            </a:r>
          </a:p>
        </p:txBody>
      </p:sp>
      <p:pic>
        <p:nvPicPr>
          <p:cNvPr id="10" name="Bild 5" descr="runningma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9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235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1156023" y="2010229"/>
            <a:ext cx="7003440" cy="1321697"/>
          </a:xfrm>
        </p:spPr>
        <p:txBody>
          <a:bodyPr anchor="ctr"/>
          <a:lstStyle>
            <a:lvl1pPr>
              <a:lnSpc>
                <a:spcPct val="80000"/>
              </a:lnSpc>
              <a:defRPr lang="en-US" sz="60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56022" y="3375892"/>
            <a:ext cx="7003441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1800" b="0" cap="none">
                <a:solidFill>
                  <a:srgbClr val="FFFFFF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625" y="4724534"/>
            <a:ext cx="888029" cy="27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ing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6" name="Inhaltsplatzhalter 2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462213"/>
          </a:xfrm>
        </p:spPr>
        <p:txBody>
          <a:bodyPr/>
          <a:lstStyle>
            <a:lvl1pPr marL="500063" indent="-500063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/>
            </a:lvl1pPr>
            <a:lvl2pPr marL="982663" indent="-490538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cap="none">
                <a:solidFill>
                  <a:schemeClr val="tx1"/>
                </a:solidFill>
              </a:defRPr>
            </a:lvl2pPr>
            <a:lvl3pPr marL="1431925" indent="-450850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sz="1600">
                <a:solidFill>
                  <a:schemeClr val="tx1"/>
                </a:solidFill>
              </a:defRPr>
            </a:lvl3pPr>
            <a:lvl4pPr marL="1371600" indent="-342900">
              <a:buFont typeface="+mj-lt"/>
              <a:buAutoNum type="arabicPeriod"/>
              <a:defRPr/>
            </a:lvl4pPr>
            <a:lvl5pPr marL="17145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b"/>
          <a:lstStyle>
            <a:lvl1pPr algn="ctr">
              <a:lnSpc>
                <a:spcPct val="80000"/>
              </a:lnSpc>
              <a:defRPr lang="en-US" sz="60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smtClean="0"/>
              <a:t>SECTION </a:t>
            </a:r>
            <a:br>
              <a:rPr lang="it-IT" dirty="0" smtClean="0"/>
            </a:br>
            <a:r>
              <a:rPr lang="it-IT" dirty="0" smtClean="0"/>
              <a:t>SLIDE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t"/>
          <a:lstStyle>
            <a:lvl1pPr algn="ctr">
              <a:lnSpc>
                <a:spcPct val="80000"/>
              </a:lnSpc>
              <a:defRPr lang="en-US" sz="54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de-DE" dirty="0" smtClean="0"/>
              <a:t>STATEMENT </a:t>
            </a:r>
            <a:br>
              <a:rPr lang="de-DE" dirty="0" smtClean="0"/>
            </a:br>
            <a:r>
              <a:rPr lang="de-DE" dirty="0" smtClean="0"/>
              <a:t>CHART FOR IMPORTANT </a:t>
            </a:r>
            <a:br>
              <a:rPr lang="de-DE" dirty="0" smtClean="0"/>
            </a:br>
            <a:r>
              <a:rPr lang="de-DE" dirty="0" smtClean="0"/>
              <a:t>POINTS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05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85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with Background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 userDrawn="1"/>
        </p:nvPicPr>
        <p:blipFill rotWithShape="1">
          <a:blip r:embed="rId2"/>
          <a:srcRect t="-114" b="24638"/>
          <a:stretch/>
        </p:blipFill>
        <p:spPr>
          <a:xfrm>
            <a:off x="0" y="-7749"/>
            <a:ext cx="9144000" cy="5174110"/>
          </a:xfrm>
          <a:prstGeom prst="rect">
            <a:avLst/>
          </a:prstGeom>
        </p:spPr>
      </p:pic>
      <p:sp>
        <p:nvSpPr>
          <p:cNvPr id="8" name="Rechteck 6"/>
          <p:cNvSpPr/>
          <p:nvPr userDrawn="1"/>
        </p:nvSpPr>
        <p:spPr>
          <a:xfrm>
            <a:off x="0" y="1"/>
            <a:ext cx="9144000" cy="5166360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51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11"/>
          <p:cNvPicPr>
            <a:picLocks noChangeAspect="1"/>
          </p:cNvPicPr>
          <p:nvPr userDrawn="1"/>
        </p:nvPicPr>
        <p:blipFill rotWithShape="1">
          <a:blip r:embed="rId2"/>
          <a:srcRect t="-1" r="11734" b="25474"/>
          <a:stretch/>
        </p:blipFill>
        <p:spPr>
          <a:xfrm>
            <a:off x="-1" y="0"/>
            <a:ext cx="9144000" cy="5135526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Rechteck 6"/>
          <p:cNvSpPr/>
          <p:nvPr userDrawn="1"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60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841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10" hasCustomPrompt="1"/>
          </p:nvPr>
        </p:nvSpPr>
        <p:spPr>
          <a:xfrm>
            <a:off x="573852" y="1401951"/>
            <a:ext cx="7968163" cy="3041814"/>
          </a:xfrm>
        </p:spPr>
        <p:txBody>
          <a:bodyPr lIns="0" bIns="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/>
            </a:lvl4pPr>
            <a:lvl6pPr>
              <a:defRPr sz="1700"/>
            </a:lvl6pPr>
            <a:lvl7pPr marL="180000" indent="-180000">
              <a:buClr>
                <a:schemeClr val="tx2"/>
              </a:buClr>
              <a:buAutoNum type="arabicPeriod"/>
              <a:defRPr lang="it-IT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>
              <a:buAutoNum type="arabicPeriod"/>
              <a:defRPr/>
            </a:lvl8pPr>
            <a:lvl9pPr>
              <a:defRPr sz="17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marL="514350" lvl="6" indent="-514350" algn="l" defTabSz="457200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+mj-lt"/>
              <a:buAutoNum type="arabicPeriod"/>
            </a:pPr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245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0" tIns="45720" rIns="91440" bIns="0" rtlCol="0" anchor="t">
            <a:noAutofit/>
          </a:bodyPr>
          <a:lstStyle/>
          <a:p>
            <a:r>
              <a:rPr lang="it-IT" dirty="0" smtClean="0"/>
              <a:t>CLICK TO CHANGE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76782"/>
            <a:ext cx="8229600" cy="3394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81" r:id="rId4"/>
    <p:sldLayoutId id="2147483677" r:id="rId5"/>
    <p:sldLayoutId id="2147483683" r:id="rId6"/>
    <p:sldLayoutId id="2147483684" r:id="rId7"/>
    <p:sldLayoutId id="2147483666" r:id="rId8"/>
    <p:sldLayoutId id="2147483680" r:id="rId9"/>
    <p:sldLayoutId id="2147483664" r:id="rId10"/>
    <p:sldLayoutId id="2147483685" r:id="rId11"/>
    <p:sldLayoutId id="2147483678" r:id="rId12"/>
    <p:sldLayoutId id="2147483679" r:id="rId13"/>
    <p:sldLayoutId id="2147483667" r:id="rId14"/>
    <p:sldLayoutId id="2147483671" r:id="rId15"/>
  </p:sldLayoutIdLst>
  <p:hf sldNum="0" hdr="0" ftr="0" dt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Arial Black" panose="020B0A040201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600"/>
        </a:spcAft>
        <a:buFont typeface="Arial" pitchFamily="34" charset="0"/>
        <a:buNone/>
        <a:defRPr sz="1800" b="0" i="0" kern="1200" cap="all">
          <a:solidFill>
            <a:schemeClr val="tx2"/>
          </a:solidFill>
          <a:latin typeface="Arial"/>
          <a:ea typeface="+mn-ea"/>
          <a:cs typeface="Arial"/>
        </a:defRPr>
      </a:lvl2pPr>
      <a:lvl3pPr marL="0" indent="0" algn="l" defTabSz="914400" rtl="0" eaLnBrk="1" latinLnBrk="0" hangingPunct="1">
        <a:lnSpc>
          <a:spcPct val="120000"/>
        </a:lnSpc>
        <a:spcBef>
          <a:spcPts val="600"/>
        </a:spcBef>
        <a:buFont typeface="Arial" pitchFamily="34" charset="0"/>
        <a:buNone/>
        <a:defRPr sz="1400" b="0" i="0" kern="1200">
          <a:solidFill>
            <a:schemeClr val="tx2"/>
          </a:solidFill>
          <a:latin typeface="Arial"/>
          <a:ea typeface="+mn-ea"/>
          <a:cs typeface="Arial"/>
        </a:defRPr>
      </a:lvl3pPr>
      <a:lvl4pPr marL="18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SzPct val="130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SzPct val="130000"/>
        <a:buFont typeface="+mj-lt"/>
        <a:buAutoNum type="arabicPeriod"/>
        <a:defRPr lang="it-IT" sz="18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73852" y="1888006"/>
            <a:ext cx="7585611" cy="940714"/>
          </a:xfrm>
        </p:spPr>
        <p:txBody>
          <a:bodyPr/>
          <a:lstStyle/>
          <a:p>
            <a:r>
              <a:rPr lang="it-IT" dirty="0" smtClean="0"/>
              <a:t>DEVOPS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73851" y="3956057"/>
            <a:ext cx="7585612" cy="328820"/>
          </a:xfrm>
        </p:spPr>
        <p:txBody>
          <a:bodyPr/>
          <a:lstStyle/>
          <a:p>
            <a:r>
              <a:rPr lang="it-IT" dirty="0" smtClean="0"/>
              <a:t>Dario Pasquali</a:t>
            </a:r>
            <a:endParaRPr lang="it-IT" dirty="0"/>
          </a:p>
        </p:txBody>
      </p:sp>
      <p:sp>
        <p:nvSpPr>
          <p:cNvPr id="4" name="Sottotitolo 2"/>
          <p:cNvSpPr txBox="1">
            <a:spLocks/>
          </p:cNvSpPr>
          <p:nvPr/>
        </p:nvSpPr>
        <p:spPr>
          <a:xfrm>
            <a:off x="573852" y="2828720"/>
            <a:ext cx="7585612" cy="32882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800" b="0" kern="1200" cap="none" baseline="0">
                <a:solidFill>
                  <a:srgbClr val="FFFFFF"/>
                </a:solidFill>
                <a:latin typeface="+mn-lt"/>
                <a:ea typeface="+mn-ea"/>
                <a:cs typeface="Arial Black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 typeface="Arial" pitchFamily="34" charset="0"/>
              <a:buNone/>
              <a:defRPr sz="1800" b="0" i="0" kern="1200" cap="all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+mj-lt"/>
              <a:buNone/>
              <a:defRPr lang="it-IT" sz="18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smtClean="0"/>
              <a:t>Best Practices per un prodotto migliore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7231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Ci pipelne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Integration flow</a:t>
            </a:r>
            <a:endParaRPr lang="it-IT" dirty="0"/>
          </a:p>
        </p:txBody>
      </p:sp>
      <p:sp>
        <p:nvSpPr>
          <p:cNvPr id="8" name="Content Placeholder 7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885010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La pipeline esegue 3 passi fondamentali:</a:t>
            </a:r>
          </a:p>
          <a:p>
            <a:pPr>
              <a:buFont typeface="+mj-lt"/>
              <a:buAutoNum type="arabicPeriod"/>
            </a:pP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Build</a:t>
            </a:r>
            <a:r>
              <a:rPr lang="it-IT" dirty="0" smtClean="0"/>
              <a:t>: fatta una e una sola volta in ambiente standardizzato (identico a quello di produzione)</a:t>
            </a:r>
          </a:p>
          <a:p>
            <a:pPr>
              <a:buFont typeface="+mj-lt"/>
              <a:buAutoNum type="arabicPeriod"/>
            </a:pPr>
            <a:endParaRPr lang="it-IT" dirty="0" smtClean="0"/>
          </a:p>
          <a:p>
            <a:pPr>
              <a:buFont typeface="+mj-lt"/>
              <a:buAutoNum type="arabicPeriod"/>
            </a:pP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Test</a:t>
            </a:r>
            <a:r>
              <a:rPr lang="it-IT" dirty="0" smtClean="0"/>
              <a:t>: Unit, Smoke, Integration, ... Assicurando la qualità del prodotto</a:t>
            </a:r>
          </a:p>
          <a:p>
            <a:pPr>
              <a:buFont typeface="+mj-lt"/>
              <a:buAutoNum type="arabicPeriod"/>
            </a:pPr>
            <a:endParaRPr lang="it-IT" dirty="0" smtClean="0"/>
          </a:p>
          <a:p>
            <a:pPr>
              <a:buFont typeface="+mj-lt"/>
              <a:buAutoNum type="arabicPeriod"/>
            </a:pP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Notify</a:t>
            </a:r>
            <a:r>
              <a:rPr lang="it-IT" dirty="0" smtClean="0"/>
              <a:t>: notifica successi e fallimenti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a tutto il team</a:t>
            </a:r>
            <a:endParaRPr lang="it-IT" cap="all" dirty="0">
              <a:solidFill>
                <a:schemeClr val="tx2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4337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Ci SERVER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Integration flow</a:t>
            </a:r>
            <a:endParaRPr lang="it-IT" dirty="0"/>
          </a:p>
        </p:txBody>
      </p:sp>
      <p:sp>
        <p:nvSpPr>
          <p:cNvPr id="8" name="Content Placeholder 7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983686"/>
          </a:xfrm>
        </p:spPr>
        <p:txBody>
          <a:bodyPr/>
          <a:lstStyle/>
          <a:p>
            <a:pPr marL="0" indent="0" algn="ctr">
              <a:buNone/>
            </a:pPr>
            <a:r>
              <a:rPr lang="it-IT" dirty="0" smtClean="0"/>
              <a:t>Server che ospita e supporta l’esecuzione della pipeline di Continuous Integration.</a:t>
            </a:r>
          </a:p>
          <a:p>
            <a:pPr marL="0" indent="0" algn="ctr">
              <a:buNone/>
            </a:pPr>
            <a:endParaRPr lang="it-IT" dirty="0" smtClean="0"/>
          </a:p>
          <a:p>
            <a:pPr marL="0" indent="0">
              <a:buNone/>
            </a:pPr>
            <a:r>
              <a:rPr lang="it-IT" dirty="0" smtClean="0"/>
              <a:t>Ampia scelta: servizi open source, enterprise, specifici per VSC, con supporto per lo scaling, container, plugin, ...</a:t>
            </a:r>
            <a:endParaRPr lang="it-IT" dirty="0"/>
          </a:p>
          <a:p>
            <a:pPr marL="0" indent="0">
              <a:buNone/>
            </a:pPr>
            <a:r>
              <a:rPr lang="it-IT" dirty="0" smtClean="0"/>
              <a:t>In questo periodo ho sperimentato GitLabCI, TravisCI, Bamboo, Go, TeamCity, CircleCI.</a:t>
            </a:r>
          </a:p>
          <a:p>
            <a:pPr marL="0" indent="0" algn="ctr">
              <a:buNone/>
            </a:pPr>
            <a:r>
              <a:rPr lang="it-IT" dirty="0" smtClean="0"/>
              <a:t>Scelta finale su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Jenkins</a:t>
            </a:r>
            <a:endParaRPr lang="it-IT" b="1" cap="all" dirty="0">
              <a:solidFill>
                <a:schemeClr val="tx2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614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73853" y="1364992"/>
            <a:ext cx="3366620" cy="314092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Sviluppato da CloudBees, disponibile in versione Enterprise e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Open Source </a:t>
            </a:r>
            <a:r>
              <a:rPr lang="it-IT" dirty="0" smtClean="0"/>
              <a:t>(self – hosted)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Totalmente customizzabile in base alle proprie esigenze grazie all’ecosistema di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plugins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Integrabile con servizi esterni tramite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webhook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jenkins</a:t>
            </a:r>
            <a:endParaRPr lang="it-IT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7" r="7867"/>
          <a:stretch>
            <a:fillRect/>
          </a:stretch>
        </p:blipFill>
        <p:spPr/>
      </p:pic>
      <p:sp>
        <p:nvSpPr>
          <p:cNvPr id="5" name="Subtitle 4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 smtClean="0"/>
              <a:t>Continuous integration server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2760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jenkins</a:t>
            </a:r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Continuous integration server</a:t>
            </a:r>
            <a:endParaRPr lang="it-IT" dirty="0"/>
          </a:p>
        </p:txBody>
      </p:sp>
      <p:sp>
        <p:nvSpPr>
          <p:cNvPr id="6" name="Content Placeholder 5"/>
          <p:cNvSpPr>
            <a:spLocks noGrp="1"/>
          </p:cNvSpPr>
          <p:nvPr>
            <p:ph idx="10"/>
          </p:nvPr>
        </p:nvSpPr>
        <p:spPr>
          <a:xfrm>
            <a:off x="604514" y="1292285"/>
            <a:ext cx="7937501" cy="3358656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Pipeline definita tramite il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Jenkinsfile</a:t>
            </a:r>
            <a:r>
              <a:rPr lang="it-IT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Scritto in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groovy</a:t>
            </a:r>
            <a:r>
              <a:rPr lang="it-IT" dirty="0" smtClean="0"/>
              <a:t>, DSL simile al 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Contenuto nel progetto da integrare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Pipeline diverse per diversi 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Condivisione</a:t>
            </a:r>
            <a:r>
              <a:rPr lang="it-IT" dirty="0" smtClean="0"/>
              <a:t> trasparente del processo di sviluppo all’interno del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Possibilità </a:t>
            </a:r>
            <a:r>
              <a:rPr lang="it-IT" smtClean="0"/>
              <a:t>di esecuzione </a:t>
            </a:r>
            <a:r>
              <a:rPr lang="it-IT" dirty="0" smtClean="0"/>
              <a:t>in container Docker configurato «On the Fly»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9127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DECLARATIVE PIPELINE</a:t>
            </a:r>
            <a:endParaRPr lang="it-IT" dirty="0"/>
          </a:p>
        </p:txBody>
      </p:sp>
      <p:sp>
        <p:nvSpPr>
          <p:cNvPr id="6" name="Conten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it-IT" sz="1600" dirty="0" smtClean="0"/>
          </a:p>
          <a:p>
            <a:pPr marL="0" indent="0">
              <a:buNone/>
            </a:pPr>
            <a:r>
              <a:rPr lang="it-IT" sz="1600" dirty="0" smtClean="0"/>
              <a:t>Keyword </a:t>
            </a:r>
            <a:r>
              <a:rPr lang="it-IT" sz="1600" i="1" dirty="0" smtClean="0"/>
              <a:t>«pipeline», </a:t>
            </a:r>
            <a:r>
              <a:rPr lang="it-IT" sz="1600" dirty="0" smtClean="0"/>
              <a:t>flusso di esecuzione come sequenza di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Stages</a:t>
            </a:r>
            <a:r>
              <a:rPr lang="it-IT" sz="1600" dirty="0" smtClean="0"/>
              <a:t>, definiti tramite il DSL Groovy</a:t>
            </a:r>
          </a:p>
          <a:p>
            <a:pPr marL="0" indent="0">
              <a:buNone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Massima astrazione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Facile comprensione da tutto il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Editor grafico di supporto (</a:t>
            </a:r>
            <a:r>
              <a:rPr lang="it-IT" b="1" cap="all" dirty="0" smtClean="0">
                <a:solidFill>
                  <a:schemeClr val="tx2"/>
                </a:solidFill>
                <a:latin typeface="Arial"/>
                <a:cs typeface="Arial"/>
              </a:rPr>
              <a:t>Blue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Ocean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Necessità di Script per task complessi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Jenkinsfile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2953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SCRIPTED PIPELINE</a:t>
            </a:r>
            <a:endParaRPr lang="it-IT" dirty="0"/>
          </a:p>
        </p:txBody>
      </p:sp>
      <p:sp>
        <p:nvSpPr>
          <p:cNvPr id="6" name="Conten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it-IT" sz="1600" dirty="0" smtClean="0"/>
          </a:p>
          <a:p>
            <a:pPr marL="0" indent="0">
              <a:buNone/>
            </a:pPr>
            <a:r>
              <a:rPr lang="it-IT" sz="1600" dirty="0" smtClean="0"/>
              <a:t>Keyword </a:t>
            </a:r>
            <a:r>
              <a:rPr lang="it-IT" sz="1600" i="1" dirty="0" smtClean="0"/>
              <a:t>«node», </a:t>
            </a:r>
            <a:r>
              <a:rPr lang="it-IT" sz="1600" dirty="0" smtClean="0"/>
              <a:t>estensione del DSL dichiarativo includendo costrutti tipici dei linguaggi imperativi.</a:t>
            </a:r>
          </a:p>
          <a:p>
            <a:pPr marL="0" indent="0">
              <a:buNone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Massimo controllo del flusso di esecuzione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Neccessaria conoscenza del linguaggio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 smtClean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Jenkinsfile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111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Blue ocean</a:t>
            </a:r>
            <a:endParaRPr lang="it-IT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smtClean="0"/>
              <a:t>Restile dell’interfaccia grafica di Jenkins specifico per le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Pipeline Multibranch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Editor grafico per Jenkinsfile dichiarativi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Integrazione automatica delle funzioni di plugin inseriti in jenkins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Gestione delle Pipeline per i Singoli 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Interfaccia di esecuzione con aggiornamento dei Log real time, divisi per Step/Stage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Gestione degli artefatti archiviati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Declarative Multibranch pipeline editor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3595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Blue ocean</a:t>
            </a:r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 smtClean="0"/>
              <a:t>Declarative </a:t>
            </a:r>
            <a:r>
              <a:rPr lang="it-IT" dirty="0"/>
              <a:t>Multibranch</a:t>
            </a:r>
            <a:r>
              <a:rPr lang="it-IT" dirty="0" smtClean="0"/>
              <a:t> pipeline editor</a:t>
            </a:r>
            <a:endParaRPr lang="it-IT" dirty="0"/>
          </a:p>
        </p:txBody>
      </p:sp>
      <p:pic>
        <p:nvPicPr>
          <p:cNvPr id="30" name="Picture Placeholder 29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" b="872"/>
          <a:stretch>
            <a:fillRect/>
          </a:stretch>
        </p:blipFill>
        <p:spPr/>
      </p:pic>
      <p:pic>
        <p:nvPicPr>
          <p:cNvPr id="32" name="Content Placeholder 31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18" y="1161668"/>
            <a:ext cx="3674343" cy="3746999"/>
          </a:xfrm>
        </p:spPr>
      </p:pic>
    </p:spTree>
    <p:extLst>
      <p:ext uri="{BB962C8B-B14F-4D97-AF65-F5344CB8AC3E}">
        <p14:creationId xmlns:p14="http://schemas.microsoft.com/office/powerpoint/2010/main" val="370503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618371" y="1772968"/>
            <a:ext cx="8012512" cy="1631422"/>
          </a:xfrm>
        </p:spPr>
        <p:txBody>
          <a:bodyPr/>
          <a:lstStyle/>
          <a:p>
            <a:r>
              <a:rPr lang="it-IT" dirty="0" smtClean="0"/>
              <a:t>CONTINUOUS TESTING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0270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4" descr="Senza titol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" y="0"/>
            <a:ext cx="9141291" cy="5143500"/>
          </a:xfrm>
          <a:prstGeom prst="rect">
            <a:avLst/>
          </a:prstGeom>
        </p:spPr>
      </p:pic>
      <p:sp>
        <p:nvSpPr>
          <p:cNvPr id="10" name="Rechteck 6"/>
          <p:cNvSpPr/>
          <p:nvPr/>
        </p:nvSpPr>
        <p:spPr>
          <a:xfrm>
            <a:off x="7034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prstClr val="white"/>
                </a:solidFill>
                <a:cs typeface="Arial"/>
              </a:rPr>
              <a:t>Possibilità</a:t>
            </a:r>
            <a:r>
              <a:rPr lang="en-US" dirty="0" smtClean="0">
                <a:solidFill>
                  <a:prstClr val="white"/>
                </a:solidFill>
                <a:cs typeface="Arial"/>
              </a:rPr>
              <a:t> di </a:t>
            </a:r>
            <a:r>
              <a:rPr lang="en-US" dirty="0" err="1" smtClean="0">
                <a:solidFill>
                  <a:prstClr val="white"/>
                </a:solidFill>
                <a:cs typeface="Arial"/>
              </a:rPr>
              <a:t>Scalare</a:t>
            </a:r>
            <a:r>
              <a:rPr lang="en-US" dirty="0" smtClean="0">
                <a:solidFill>
                  <a:prstClr val="white"/>
                </a:solidFill>
                <a:cs typeface="Arial"/>
              </a:rPr>
              <a:t> </a:t>
            </a:r>
            <a:r>
              <a:rPr lang="en-US" dirty="0" err="1" smtClean="0">
                <a:solidFill>
                  <a:prstClr val="white"/>
                </a:solidFill>
                <a:cs typeface="Arial"/>
              </a:rPr>
              <a:t>il</a:t>
            </a:r>
            <a:r>
              <a:rPr lang="en-US" dirty="0" smtClean="0">
                <a:solidFill>
                  <a:prstClr val="white"/>
                </a:solidFill>
                <a:cs typeface="Arial"/>
              </a:rPr>
              <a:t> Sistema a </a:t>
            </a:r>
            <a:r>
              <a:rPr lang="en-US" dirty="0" err="1" smtClean="0">
                <a:solidFill>
                  <a:prstClr val="white"/>
                </a:solidFill>
                <a:cs typeface="Arial"/>
              </a:rPr>
              <a:t>piacimento</a:t>
            </a:r>
            <a:r>
              <a:rPr lang="en-US" dirty="0" smtClean="0">
                <a:solidFill>
                  <a:prstClr val="white"/>
                </a:solidFill>
                <a:cs typeface="Arial"/>
              </a:rPr>
              <a:t>, in </a:t>
            </a:r>
            <a:r>
              <a:rPr lang="en-US" dirty="0" err="1" smtClean="0">
                <a:solidFill>
                  <a:prstClr val="white"/>
                </a:solidFill>
                <a:cs typeface="Arial"/>
              </a:rPr>
              <a:t>modo</a:t>
            </a:r>
            <a:r>
              <a:rPr lang="en-US" dirty="0" smtClean="0">
                <a:solidFill>
                  <a:prstClr val="white"/>
                </a:solidFill>
                <a:cs typeface="Arial"/>
              </a:rPr>
              <a:t> </a:t>
            </a:r>
            <a:r>
              <a:rPr lang="en-US" dirty="0" err="1" smtClean="0">
                <a:solidFill>
                  <a:prstClr val="white"/>
                </a:solidFill>
                <a:cs typeface="Arial"/>
              </a:rPr>
              <a:t>Idempotente</a:t>
            </a:r>
            <a:r>
              <a:rPr lang="en-US" dirty="0" smtClean="0">
                <a:solidFill>
                  <a:prstClr val="white"/>
                </a:solidFill>
                <a:cs typeface="Arial"/>
              </a:rPr>
              <a:t>, </a:t>
            </a:r>
            <a:r>
              <a:rPr lang="en-US" dirty="0" err="1" smtClean="0">
                <a:solidFill>
                  <a:prstClr val="white"/>
                </a:solidFill>
                <a:cs typeface="Arial"/>
              </a:rPr>
              <a:t>Convergente</a:t>
            </a:r>
            <a:r>
              <a:rPr lang="en-US" dirty="0" smtClean="0">
                <a:solidFill>
                  <a:prstClr val="white"/>
                </a:solidFill>
                <a:cs typeface="Arial"/>
              </a:rPr>
              <a:t> e </a:t>
            </a:r>
            <a:r>
              <a:rPr lang="en-US" dirty="0" err="1" smtClean="0">
                <a:solidFill>
                  <a:prstClr val="white"/>
                </a:solidFill>
                <a:cs typeface="Arial"/>
              </a:rPr>
              <a:t>Replicabile</a:t>
            </a:r>
            <a:endParaRPr lang="en-US" dirty="0">
              <a:solidFill>
                <a:prstClr val="white"/>
              </a:solidFill>
              <a:cs typeface="Arial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51615" y="1997007"/>
            <a:ext cx="8040770" cy="1267896"/>
          </a:xfrm>
        </p:spPr>
        <p:txBody>
          <a:bodyPr/>
          <a:lstStyle/>
          <a:p>
            <a:r>
              <a:rPr lang="it-IT" dirty="0" smtClean="0"/>
              <a:t>cm + iac</a:t>
            </a:r>
            <a:br>
              <a:rPr lang="it-IT" dirty="0" smtClean="0"/>
            </a:br>
            <a:r>
              <a:rPr lang="it-IT" sz="3000" dirty="0" smtClean="0"/>
              <a:t>=</a:t>
            </a:r>
            <a:br>
              <a:rPr lang="it-IT" sz="3000" dirty="0" smtClean="0"/>
            </a:br>
            <a:r>
              <a:rPr lang="it-IT" sz="3000" dirty="0" smtClean="0"/>
              <a:t>Creazione e provisioning automatico by-need</a:t>
            </a:r>
            <a:br>
              <a:rPr lang="it-IT" sz="3000" dirty="0" smtClean="0"/>
            </a:br>
            <a:endParaRPr lang="it-IT" sz="3000" dirty="0"/>
          </a:p>
        </p:txBody>
      </p:sp>
      <p:pic>
        <p:nvPicPr>
          <p:cNvPr id="9" name="Bild 5" descr="runningm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8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AGENDA</a:t>
            </a:r>
            <a:endParaRPr lang="it-IT" dirty="0"/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DAY 1 - pomeriggio</a:t>
            </a:r>
            <a:endParaRPr lang="it-IT" dirty="0"/>
          </a:p>
        </p:txBody>
      </p:sp>
      <p:sp>
        <p:nvSpPr>
          <p:cNvPr id="2" name="Content Placehold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it-IT" dirty="0" smtClean="0"/>
              <a:t>Continunuous Integration</a:t>
            </a:r>
          </a:p>
          <a:p>
            <a:r>
              <a:rPr lang="it-IT" dirty="0" smtClean="0"/>
              <a:t>Continuous Testing</a:t>
            </a:r>
          </a:p>
          <a:p>
            <a:r>
              <a:rPr lang="it-IT" dirty="0" smtClean="0"/>
              <a:t>Caso D’uso</a:t>
            </a:r>
          </a:p>
          <a:p>
            <a:r>
              <a:rPr lang="it-IT" dirty="0" smtClean="0"/>
              <a:t>Pratica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7895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9165" y="1953789"/>
            <a:ext cx="8012512" cy="1088787"/>
          </a:xfrm>
        </p:spPr>
        <p:txBody>
          <a:bodyPr/>
          <a:lstStyle/>
          <a:p>
            <a:r>
              <a:rPr lang="it-IT" dirty="0" smtClean="0"/>
              <a:t>Caso d’uso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383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9165" y="1953789"/>
            <a:ext cx="8012512" cy="1088787"/>
          </a:xfrm>
        </p:spPr>
        <p:txBody>
          <a:bodyPr/>
          <a:lstStyle/>
          <a:p>
            <a:r>
              <a:rPr lang="it-IT" dirty="0" smtClean="0"/>
              <a:t>PRATICa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085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7" name="Immagine 16" descr="Reply SpA - RUNNING MAN_White_RG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203" y="2057708"/>
            <a:ext cx="1167594" cy="116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43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7 Best Practices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3"/>
            <a:ext cx="3941529" cy="2917902"/>
          </a:xfrm>
        </p:spPr>
        <p:txBody>
          <a:bodyPr/>
          <a:lstStyle/>
          <a:p>
            <a:r>
              <a:rPr lang="it-IT" dirty="0"/>
              <a:t>Continuous Management</a:t>
            </a:r>
          </a:p>
          <a:p>
            <a:r>
              <a:rPr lang="it-IT" dirty="0"/>
              <a:t>Infrastructure As a Code</a:t>
            </a:r>
          </a:p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Continuous Integration</a:t>
            </a:r>
          </a:p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Continuous Testing</a:t>
            </a:r>
          </a:p>
          <a:p>
            <a:r>
              <a:rPr lang="it-IT" dirty="0" smtClean="0"/>
              <a:t>Continuous Delivery</a:t>
            </a:r>
          </a:p>
          <a:p>
            <a:r>
              <a:rPr lang="it-IT" dirty="0" smtClean="0"/>
              <a:t>Continuous Deployment</a:t>
            </a:r>
          </a:p>
          <a:p>
            <a:r>
              <a:rPr lang="it-IT" dirty="0" smtClean="0"/>
              <a:t>Continuous Management</a:t>
            </a:r>
            <a:endParaRPr lang="it-IT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4301375" y="1498048"/>
            <a:ext cx="342078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643453" y="1498048"/>
            <a:ext cx="0" cy="3111592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302284" y="4609640"/>
            <a:ext cx="342078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ight Arrow 25"/>
          <p:cNvSpPr/>
          <p:nvPr/>
        </p:nvSpPr>
        <p:spPr>
          <a:xfrm>
            <a:off x="4885946" y="2846335"/>
            <a:ext cx="988580" cy="401283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/>
          <p:cNvSpPr txBox="1"/>
          <p:nvPr/>
        </p:nvSpPr>
        <p:spPr>
          <a:xfrm>
            <a:off x="5874526" y="2862311"/>
            <a:ext cx="3032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CONTINUOUS LEARNING</a:t>
            </a:r>
          </a:p>
        </p:txBody>
      </p:sp>
    </p:spTree>
    <p:extLst>
      <p:ext uri="{BB962C8B-B14F-4D97-AF65-F5344CB8AC3E}">
        <p14:creationId xmlns:p14="http://schemas.microsoft.com/office/powerpoint/2010/main" val="143979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780889" y="1917692"/>
            <a:ext cx="7582223" cy="1631422"/>
          </a:xfrm>
        </p:spPr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9313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2800" dirty="0"/>
              <a:t>«If something hurts, </a:t>
            </a:r>
            <a:r>
              <a:rPr lang="it-IT" sz="2800" b="1" dirty="0">
                <a:solidFill>
                  <a:schemeClr val="tx2"/>
                </a:solidFill>
                <a:latin typeface="Arial"/>
                <a:cs typeface="Arial"/>
              </a:rPr>
              <a:t>do it more often</a:t>
            </a:r>
            <a:r>
              <a:rPr lang="it-IT" sz="2800" dirty="0"/>
              <a:t> and bring the pain </a:t>
            </a:r>
            <a:r>
              <a:rPr lang="it-IT" sz="2800" dirty="0" smtClean="0"/>
              <a:t>forward»</a:t>
            </a:r>
            <a:endParaRPr lang="it-IT" sz="2800" dirty="0"/>
          </a:p>
        </p:txBody>
      </p:sp>
      <p:sp>
        <p:nvSpPr>
          <p:cNvPr id="2" name="Rectangle 1"/>
          <p:cNvSpPr/>
          <p:nvPr/>
        </p:nvSpPr>
        <p:spPr>
          <a:xfrm>
            <a:off x="5158897" y="3321689"/>
            <a:ext cx="27174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i="1" dirty="0" smtClean="0"/>
              <a:t>eXtreme Programming (XP)</a:t>
            </a:r>
            <a:endParaRPr lang="it-IT" sz="1600" i="1" dirty="0"/>
          </a:p>
        </p:txBody>
      </p:sp>
    </p:spTree>
    <p:extLst>
      <p:ext uri="{BB962C8B-B14F-4D97-AF65-F5344CB8AC3E}">
        <p14:creationId xmlns:p14="http://schemas.microsoft.com/office/powerpoint/2010/main" val="219685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573852" y="1437651"/>
            <a:ext cx="3333727" cy="3037283"/>
          </a:xfrm>
        </p:spPr>
        <p:txBody>
          <a:bodyPr/>
          <a:lstStyle/>
          <a:p>
            <a:r>
              <a:rPr lang="it-IT" sz="1800" b="1" cap="all" dirty="0" smtClean="0">
                <a:solidFill>
                  <a:schemeClr val="tx2"/>
                </a:solidFill>
                <a:cs typeface="Arial"/>
              </a:rPr>
              <a:t>master </a:t>
            </a:r>
            <a:r>
              <a:rPr lang="it-IT" sz="1800" b="1" cap="all" dirty="0">
                <a:solidFill>
                  <a:schemeClr val="tx2"/>
                </a:solidFill>
                <a:cs typeface="Arial"/>
              </a:rPr>
              <a:t>Branch</a:t>
            </a:r>
          </a:p>
          <a:p>
            <a:r>
              <a:rPr lang="it-IT" dirty="0"/>
              <a:t>Ramo </a:t>
            </a:r>
            <a:r>
              <a:rPr lang="it-IT" dirty="0" smtClean="0"/>
              <a:t>principale del progetto, mantiene la versione più aggiornata contenente le features di tutti i membri del team.</a:t>
            </a:r>
            <a:endParaRPr lang="it-IT" dirty="0"/>
          </a:p>
          <a:p>
            <a:endParaRPr lang="it-IT" dirty="0"/>
          </a:p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Feature Branch</a:t>
            </a:r>
          </a:p>
          <a:p>
            <a:r>
              <a:rPr lang="it-IT" dirty="0" smtClean="0"/>
              <a:t>Ramo paralllo al master usato per sviluppare una specifica feature in maniera sicura.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12402" r="124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8" name="Subtitle 7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 smtClean="0"/>
              <a:t>Version control system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8149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Version control system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Suddividere il lavoro in Features standalone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Strutturare un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Version Control System (VCS) </a:t>
            </a:r>
            <a:r>
              <a:rPr lang="it-IT" dirty="0" smtClean="0"/>
              <a:t>che mantenga la versione finale del progetto (Master Branch) e il flusso di produzione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Creare Branches per ogni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Integrare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 </a:t>
            </a:r>
            <a:r>
              <a:rPr lang="it-IT" dirty="0"/>
              <a:t>i Features Branch nel Master Branch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frequentemente</a:t>
            </a:r>
            <a:r>
              <a:rPr lang="it-IT" sz="1600" dirty="0" smtClean="0"/>
              <a:t> </a:t>
            </a:r>
            <a:r>
              <a:rPr lang="it-IT" dirty="0" smtClean="0"/>
              <a:t>(almeno 1/gg) in modo che sia sempre pronto al Release.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7520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github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3181039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Piattaforma web di supporto a GIT, permette di: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smtClean="0"/>
              <a:t>Lavorare ai progetti in maniera condivisa all’interno del team, gestendo visivamente i commit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smtClean="0"/>
              <a:t>Gestire le merge tra Branch tramite un sistema di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Pull Request </a:t>
            </a:r>
            <a:r>
              <a:rPr lang="it-IT" dirty="0" smtClean="0"/>
              <a:t>per controllare al meglio chi e cosa viene integrato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smtClean="0"/>
              <a:t>Strumenti di supporto come Issue tracking, Wiki, ...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smtClean="0"/>
              <a:t>Nessun supporto al CI integrato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cap="all" dirty="0">
                <a:solidFill>
                  <a:schemeClr val="tx2"/>
                </a:solidFill>
              </a:rPr>
              <a:t>Massima libertà di personalizzazione </a:t>
            </a:r>
            <a:r>
              <a:rPr lang="it-IT" dirty="0" smtClean="0"/>
              <a:t>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2603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 dirty="0" smtClean="0"/>
          </a:p>
          <a:p>
            <a:r>
              <a:rPr lang="it-IT" dirty="0" smtClean="0"/>
              <a:t>Processo di Integrazione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Automatizzato</a:t>
            </a:r>
            <a:r>
              <a:rPr lang="it-IT" dirty="0" smtClean="0"/>
              <a:t>.</a:t>
            </a:r>
          </a:p>
          <a:p>
            <a:endParaRPr lang="it-IT" dirty="0" smtClean="0"/>
          </a:p>
          <a:p>
            <a:r>
              <a:rPr lang="it-IT" dirty="0" smtClean="0"/>
              <a:t>Il commit sul VCS innesca una sequenza di step per verificare che il Branch siano integrabili in sicurezza.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Ci pipelne</a:t>
            </a:r>
            <a:endParaRPr lang="it-IT" dirty="0"/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4" b="2764"/>
          <a:stretch>
            <a:fillRect/>
          </a:stretch>
        </p:blipFill>
        <p:spPr/>
      </p:pic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 smtClean="0"/>
              <a:t>Integration flow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539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ply">
  <a:themeElements>
    <a:clrScheme name="Impostazioni personalizzate 144">
      <a:dk1>
        <a:srgbClr val="000000"/>
      </a:dk1>
      <a:lt1>
        <a:sysClr val="window" lastClr="FFFFFF"/>
      </a:lt1>
      <a:dk2>
        <a:srgbClr val="053238"/>
      </a:dk2>
      <a:lt2>
        <a:srgbClr val="81CD03"/>
      </a:lt2>
      <a:accent1>
        <a:srgbClr val="D1E420"/>
      </a:accent1>
      <a:accent2>
        <a:srgbClr val="81CD03"/>
      </a:accent2>
      <a:accent3>
        <a:srgbClr val="23B140"/>
      </a:accent3>
      <a:accent4>
        <a:srgbClr val="940758"/>
      </a:accent4>
      <a:accent5>
        <a:srgbClr val="FA51A3"/>
      </a:accent5>
      <a:accent6>
        <a:srgbClr val="42BCFC"/>
      </a:accent6>
      <a:hlink>
        <a:srgbClr val="FFFE50"/>
      </a:hlink>
      <a:folHlink>
        <a:srgbClr val="FFDB04"/>
      </a:folHlink>
    </a:clrScheme>
    <a:fontScheme name="Office classico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FFFFFF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097ED64C-1469-4E9B-A6EE-E169F18D7DB3}" vid="{B73C506B-0DF6-4CFA-9B1D-8AAF7C79760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 Reply PRESENTATION WHITE 16.9</Template>
  <TotalTime>545</TotalTime>
  <Words>619</Words>
  <Application>Microsoft Office PowerPoint</Application>
  <PresentationFormat>On-screen Show (16:9)</PresentationFormat>
  <Paragraphs>113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Black</vt:lpstr>
      <vt:lpstr>Calibri</vt:lpstr>
      <vt:lpstr>Wingdings</vt:lpstr>
      <vt:lpstr>Reply</vt:lpstr>
      <vt:lpstr>DEVOPS</vt:lpstr>
      <vt:lpstr>AGENDA</vt:lpstr>
      <vt:lpstr>7 Best Practices</vt:lpstr>
      <vt:lpstr>Continuous integration</vt:lpstr>
      <vt:lpstr>«If something hurts, do it more often and bring the pain forward»</vt:lpstr>
      <vt:lpstr>CONTINUOUS INTEGRATION</vt:lpstr>
      <vt:lpstr>Continuous Integration</vt:lpstr>
      <vt:lpstr>Continuous Integration</vt:lpstr>
      <vt:lpstr>Ci pipelne</vt:lpstr>
      <vt:lpstr>Ci pipelne</vt:lpstr>
      <vt:lpstr>Ci SERVER</vt:lpstr>
      <vt:lpstr>jenkins</vt:lpstr>
      <vt:lpstr>jenkins</vt:lpstr>
      <vt:lpstr>DECLARATIVE PIPELINE</vt:lpstr>
      <vt:lpstr>SCRIPTED PIPELINE</vt:lpstr>
      <vt:lpstr>Blue ocean</vt:lpstr>
      <vt:lpstr>Blue ocean</vt:lpstr>
      <vt:lpstr>CONTINUOUS TESTING</vt:lpstr>
      <vt:lpstr>cm + iac = Creazione e provisioning automatico by-need </vt:lpstr>
      <vt:lpstr>Caso d’uso</vt:lpstr>
      <vt:lpstr>PRATICa</vt:lpstr>
      <vt:lpstr>PowerPoint Presentation</vt:lpstr>
    </vt:vector>
  </TitlesOfParts>
  <Manager/>
  <Company>Reply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</dc:title>
  <dc:subject/>
  <dc:creator>Pasquali Dario</dc:creator>
  <cp:keywords/>
  <dc:description/>
  <cp:lastModifiedBy>Pasquali Dario</cp:lastModifiedBy>
  <cp:revision>112</cp:revision>
  <dcterms:created xsi:type="dcterms:W3CDTF">2018-02-15T11:11:02Z</dcterms:created>
  <dcterms:modified xsi:type="dcterms:W3CDTF">2018-02-20T16:04:55Z</dcterms:modified>
  <cp:category/>
</cp:coreProperties>
</file>